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99" r:id="rId2"/>
    <p:sldId id="300" r:id="rId3"/>
    <p:sldId id="301" r:id="rId4"/>
    <p:sldId id="261" r:id="rId5"/>
    <p:sldId id="302" r:id="rId6"/>
    <p:sldId id="303" r:id="rId7"/>
    <p:sldId id="259" r:id="rId8"/>
    <p:sldId id="264" r:id="rId9"/>
    <p:sldId id="265" r:id="rId10"/>
    <p:sldId id="267" r:id="rId11"/>
    <p:sldId id="270" r:id="rId12"/>
    <p:sldId id="272" r:id="rId13"/>
    <p:sldId id="274" r:id="rId14"/>
    <p:sldId id="271" r:id="rId15"/>
    <p:sldId id="276" r:id="rId16"/>
    <p:sldId id="293" r:id="rId17"/>
    <p:sldId id="278" r:id="rId18"/>
    <p:sldId id="279" r:id="rId19"/>
    <p:sldId id="282" r:id="rId20"/>
    <p:sldId id="294" r:id="rId21"/>
    <p:sldId id="295" r:id="rId22"/>
    <p:sldId id="296" r:id="rId23"/>
    <p:sldId id="297" r:id="rId24"/>
    <p:sldId id="298" r:id="rId25"/>
    <p:sldId id="304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CC"/>
    <a:srgbClr val="00FFFF"/>
    <a:srgbClr val="66FF33"/>
    <a:srgbClr val="00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>
        <p:scale>
          <a:sx n="114" d="100"/>
          <a:sy n="114" d="100"/>
        </p:scale>
        <p:origin x="-330" y="10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469972-0FBA-43BE-AA30-AF3C5193E4D4}" type="datetimeFigureOut">
              <a:rPr lang="ru-RU" smtClean="0"/>
              <a:pPr/>
              <a:t>26.05.2016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95A5E-9E26-4DE6-BD9F-2CF3406F5F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14259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Гоголь намеренно относит действие повести к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XV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веку, хотя события, происходящие в ней, должны были происходить или в конце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XVI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или в первой половине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XVII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века. Именно тогда войны против польского государства стали привычным занятием для запорожских казаков, к которым присоединялось множество крестьян, также желавших пожить вольной казацкой жизнью.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те далекие времена Украина находилась под гнетом польских помещиков-панов. Они превращали крестьян в крепостных холопов, облагали их тяжелыми налогами, за малейшие проступки подвергали суровым наказаниям и даже казнили. </a:t>
            </a:r>
            <a:b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F95A5E-9E26-4DE6-BD9F-2CF3406F5F17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Но стоило прозвучать боевому кличу – казаки садились на коней и с оружием в руках были готовы отразить нападение врага. Все это нашло отражение в исторических сочинениях, летописях, народных песнях, преданиях, а позднее на картинах художников. </a:t>
            </a:r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F95A5E-9E26-4DE6-BD9F-2CF3406F5F17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699A8-2976-4B61-B837-550FF843D3BC}" type="datetime1">
              <a:rPr lang="ru-RU" smtClean="0"/>
              <a:pPr/>
              <a:t>26.05.2016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2DAF-B6BD-4D78-8357-145E6C49ABCD}" type="datetime1">
              <a:rPr lang="ru-RU" smtClean="0"/>
              <a:pPr/>
              <a:t>26.05.2016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1207D-45D3-4297-8637-8D4598317CCE}" type="datetime1">
              <a:rPr lang="ru-RU" smtClean="0"/>
              <a:pPr/>
              <a:t>26.05.2016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8F6FE-8D94-4CBB-AA1C-1FB15238B498}" type="datetime1">
              <a:rPr lang="ru-RU" smtClean="0"/>
              <a:pPr/>
              <a:t>26.05.2016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8F22F-9797-4B53-A049-958763A098D5}" type="datetime1">
              <a:rPr lang="ru-RU" smtClean="0"/>
              <a:pPr/>
              <a:t>26.05.2016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FE622-DD49-4ECB-A183-AD670355581B}" type="datetime1">
              <a:rPr lang="ru-RU" smtClean="0"/>
              <a:pPr/>
              <a:t>26.05.2016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EA990-0ADE-46A1-9BCD-0B4935C25F5A}" type="datetime1">
              <a:rPr lang="ru-RU" smtClean="0"/>
              <a:pPr/>
              <a:t>26.05.2016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17232-2752-4F0D-8255-B0CB078895F5}" type="datetime1">
              <a:rPr lang="ru-RU" smtClean="0"/>
              <a:pPr/>
              <a:t>26.05.2016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3C9F-5434-41D4-820B-D665C0B06744}" type="datetime1">
              <a:rPr lang="ru-RU" smtClean="0"/>
              <a:pPr/>
              <a:t>26.05.2016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605-9332-4F39-AF55-F7F25DC45C59}" type="datetime1">
              <a:rPr lang="ru-RU" smtClean="0"/>
              <a:pPr/>
              <a:t>26.05.2016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751CF-9CEF-43FF-A4D6-CF74FEC49CCE}" type="datetime1">
              <a:rPr lang="ru-RU" smtClean="0"/>
              <a:pPr/>
              <a:t>26.05.2016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029C1-84A1-4BD3-830B-7B16B4EE96AB}" type="datetime1">
              <a:rPr lang="ru-RU" smtClean="0"/>
              <a:pPr/>
              <a:t>26.05.2016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564F8-A98E-4897-B778-60E5B02F4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/index.php?title=File:%D0%9F%D0%BE%D1%80%D1%82%D1%80%D0%B5%D1%82_%D0%93%D0%BE%D0%B3%D0%BE%D0%BB%D1%8F.jpg&amp;filetimestamp=20090902195446&amp;uselang=ru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642918"/>
            <a:ext cx="84296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800" dirty="0" smtClean="0"/>
              <a:t>Проект</a:t>
            </a:r>
          </a:p>
          <a:p>
            <a:pPr lvl="0" algn="ctr"/>
            <a:r>
              <a:rPr lang="ru-RU" sz="4800" dirty="0" smtClean="0"/>
              <a:t>«Быт запорожских казаков в изображении Н.В. Гоголя </a:t>
            </a:r>
          </a:p>
          <a:p>
            <a:pPr lvl="0" algn="ctr">
              <a:buNone/>
            </a:pPr>
            <a:r>
              <a:rPr lang="ru-RU" sz="4800" dirty="0" smtClean="0"/>
              <a:t>(на примере повести </a:t>
            </a:r>
          </a:p>
          <a:p>
            <a:pPr lvl="0" algn="ctr">
              <a:buNone/>
            </a:pPr>
            <a:r>
              <a:rPr lang="ru-RU" sz="4800" dirty="0" smtClean="0"/>
              <a:t>«Тарас </a:t>
            </a:r>
            <a:r>
              <a:rPr lang="ru-RU" sz="4800" dirty="0" err="1" smtClean="0"/>
              <a:t>Бульба</a:t>
            </a:r>
            <a:r>
              <a:rPr lang="ru-RU" sz="4800" dirty="0" smtClean="0"/>
              <a:t>»)»</a:t>
            </a:r>
          </a:p>
          <a:p>
            <a:pPr lvl="0" algn="ctr">
              <a:buNone/>
            </a:pPr>
            <a:endParaRPr lang="ru-RU" sz="4800" dirty="0" smtClean="0"/>
          </a:p>
          <a:p>
            <a:pPr lvl="0" algn="r">
              <a:buNone/>
            </a:pPr>
            <a:r>
              <a:rPr lang="ru-RU" sz="2400" dirty="0" smtClean="0"/>
              <a:t>Выполнил: учащийся 7 класса </a:t>
            </a:r>
            <a:r>
              <a:rPr lang="ru-RU" sz="2400" dirty="0" err="1" smtClean="0"/>
              <a:t>Фарков</a:t>
            </a:r>
            <a:r>
              <a:rPr lang="ru-RU" sz="2400" dirty="0" smtClean="0"/>
              <a:t> Семён</a:t>
            </a:r>
          </a:p>
          <a:p>
            <a:pPr lvl="0" algn="r">
              <a:buNone/>
            </a:pPr>
            <a:r>
              <a:rPr lang="ru-RU" sz="2400" dirty="0" smtClean="0"/>
              <a:t>Руководитель: </a:t>
            </a:r>
          </a:p>
          <a:p>
            <a:pPr lvl="0" algn="r">
              <a:buNone/>
            </a:pPr>
            <a:r>
              <a:rPr lang="ru-RU" sz="2400" dirty="0" smtClean="0"/>
              <a:t>учитель литературы Пугачева Ирина Григорьевна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ru-RU" dirty="0" smtClean="0"/>
              <a:t>Изучение быта запорожских казаков в повести  Н.В. Гоголя «Тарас </a:t>
            </a:r>
            <a:r>
              <a:rPr lang="ru-RU" dirty="0" err="1" smtClean="0"/>
              <a:t>Бульба</a:t>
            </a:r>
            <a:r>
              <a:rPr lang="ru-RU" dirty="0" smtClean="0"/>
              <a:t>»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Прочитать произведение Н.В.Гоголя «Тарас </a:t>
            </a:r>
            <a:r>
              <a:rPr lang="ru-RU" dirty="0" err="1" smtClean="0"/>
              <a:t>Бульба</a:t>
            </a:r>
            <a:r>
              <a:rPr lang="ru-RU" dirty="0" smtClean="0"/>
              <a:t>»</a:t>
            </a:r>
          </a:p>
          <a:p>
            <a:r>
              <a:rPr lang="ru-RU" dirty="0" smtClean="0"/>
              <a:t>Изучить биографию Н.В. Гоголя.</a:t>
            </a:r>
          </a:p>
          <a:p>
            <a:r>
              <a:rPr lang="ru-RU" dirty="0" smtClean="0"/>
              <a:t>Найти в произведении описание быта казаков.</a:t>
            </a:r>
          </a:p>
          <a:p>
            <a:r>
              <a:rPr lang="ru-RU" dirty="0" smtClean="0"/>
              <a:t>Оформить презентацию по теме проекта.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://medvedkino.ru/pic/mat/TarasBulba/1612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8643998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86380" y="428604"/>
            <a:ext cx="3857620" cy="5143536"/>
          </a:xfrm>
        </p:spPr>
        <p:txBody>
          <a:bodyPr>
            <a:noAutofit/>
          </a:bodyPr>
          <a:lstStyle/>
          <a:p>
            <a:pPr marL="88900" indent="0" algn="ctr">
              <a:buNone/>
            </a:pPr>
            <a:r>
              <a:rPr lang="ru-RU" sz="3600" b="1" dirty="0" smtClean="0">
                <a:solidFill>
                  <a:srgbClr val="0000CC"/>
                </a:solidFill>
                <a:latin typeface="Monotype Corsiva" pitchFamily="66" charset="0"/>
              </a:rPr>
              <a:t>Так  вот  она  Сечь!  Вот  то  гнездо,</a:t>
            </a:r>
            <a:br>
              <a:rPr lang="ru-RU" sz="3600" b="1" dirty="0" smtClean="0">
                <a:solidFill>
                  <a:srgbClr val="0000CC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0000CC"/>
                </a:solidFill>
                <a:latin typeface="Monotype Corsiva" pitchFamily="66" charset="0"/>
              </a:rPr>
              <a:t>откуда  вылетают  все  те  гордые </a:t>
            </a:r>
            <a:br>
              <a:rPr lang="ru-RU" sz="3600" b="1" dirty="0" smtClean="0">
                <a:solidFill>
                  <a:srgbClr val="0000CC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0000CC"/>
                </a:solidFill>
                <a:latin typeface="Monotype Corsiva" pitchFamily="66" charset="0"/>
              </a:rPr>
              <a:t>и  крепкие,  как  львы!  Вот  откуда </a:t>
            </a:r>
            <a:br>
              <a:rPr lang="ru-RU" sz="3600" b="1" dirty="0" smtClean="0">
                <a:solidFill>
                  <a:srgbClr val="0000CC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0000CC"/>
                </a:solidFill>
                <a:latin typeface="Monotype Corsiva" pitchFamily="66" charset="0"/>
              </a:rPr>
              <a:t>разливается  воля  и  казачество   на всю </a:t>
            </a:r>
            <a:r>
              <a:rPr lang="ru-RU" sz="3600" b="1" dirty="0" err="1" smtClean="0">
                <a:solidFill>
                  <a:srgbClr val="0000CC"/>
                </a:solidFill>
                <a:latin typeface="Monotype Corsiva" pitchFamily="66" charset="0"/>
              </a:rPr>
              <a:t>Украйну</a:t>
            </a:r>
            <a:r>
              <a:rPr lang="ru-RU" sz="3600" b="1" dirty="0" smtClean="0">
                <a:solidFill>
                  <a:srgbClr val="0000CC"/>
                </a:solidFill>
                <a:latin typeface="Monotype Corsiva" pitchFamily="66" charset="0"/>
              </a:rPr>
              <a:t>!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072066" y="5857892"/>
            <a:ext cx="3800444" cy="785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88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Н. В. Гоголь «Тарас 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Бульба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3" descr="Портрет Гоголя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285728"/>
            <a:ext cx="1395514" cy="1714488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</p:pic>
      <p:sp>
        <p:nvSpPr>
          <p:cNvPr id="7" name="Стрелка вправо 6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7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46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Биография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ru-RU" dirty="0" smtClean="0"/>
              <a:t>Николай Васильевич Гоголь (1809 — 1852) –писатель. Родился 20 марта 1809 года в селе Сорочинцы Полтавской губернии в семье помещика. Гоголь был третьим ребенком, а всего в семье было 12 детей.</a:t>
            </a:r>
          </a:p>
          <a:p>
            <a:pPr algn="just"/>
            <a:r>
              <a:rPr lang="ru-RU" dirty="0" smtClean="0"/>
              <a:t>Обучение Гоголя проходило в Полтавском училище. Затем в 1821 году он поступил в класс </a:t>
            </a:r>
            <a:r>
              <a:rPr lang="ru-RU" dirty="0" err="1" smtClean="0"/>
              <a:t>Нежинской</a:t>
            </a:r>
            <a:r>
              <a:rPr lang="ru-RU" dirty="0" smtClean="0"/>
              <a:t> гимназии. В школьные годы писатель не отличался особыми способностями в учебе. Хорошо ему давались только уроки рисования и изучение русской словесности. </a:t>
            </a:r>
          </a:p>
          <a:p>
            <a:pPr algn="ctr"/>
            <a:endParaRPr lang="ru-RU" dirty="0" smtClean="0"/>
          </a:p>
          <a:p>
            <a:pPr lvl="0" algn="ctr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История создания повести Н.В. Гоголя «Тарас </a:t>
            </a:r>
            <a:r>
              <a:rPr lang="ru-RU" dirty="0" err="1" smtClean="0"/>
              <a:t>Бульба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i="1" dirty="0" smtClean="0"/>
              <a:t>Над повестью Н. В. Гоголь работал около 10 лет. </a:t>
            </a:r>
          </a:p>
          <a:p>
            <a:pPr algn="just"/>
            <a:r>
              <a:rPr lang="ru-RU" i="1" dirty="0" smtClean="0"/>
              <a:t>В сюжет повести легло казачество Запорожской Сечи, которое образовалось в результате оседания  в низовьях Днепра беглых крестьян.</a:t>
            </a:r>
          </a:p>
          <a:p>
            <a:pPr algn="just"/>
            <a:r>
              <a:rPr lang="ru-RU" i="1" dirty="0" smtClean="0"/>
              <a:t>Эпизоды и герои , изображаемые в повести, вымышленные.</a:t>
            </a:r>
          </a:p>
          <a:p>
            <a:pPr algn="just"/>
            <a:r>
              <a:rPr lang="ru-RU" i="1" dirty="0" smtClean="0"/>
              <a:t>В 1842 году работа над повестью была закончена окончательно.</a:t>
            </a:r>
          </a:p>
          <a:p>
            <a:pPr algn="just"/>
            <a:r>
              <a:rPr lang="ru-RU" i="1" dirty="0" smtClean="0"/>
              <a:t>Это произведение было любимым детищем писателя.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500678"/>
            <a:ext cx="9144000" cy="1357322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ru-RU" sz="2000" dirty="0" smtClean="0"/>
              <a:t>Украина находилась под гнетом польских помещиков-панов. Войны против польского государства стали привычным занятием для запорожских казаков, к которым присоединялось множество крестьян, также желавших пожить вольной казацкой жизнью.</a:t>
            </a:r>
          </a:p>
          <a:p>
            <a:endParaRPr lang="ru-RU" sz="2000" dirty="0"/>
          </a:p>
        </p:txBody>
      </p:sp>
      <p:pic>
        <p:nvPicPr>
          <p:cNvPr id="2050" name="Picture 2" descr="C:\Documents and Settings\User\Рабочий стол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14290"/>
            <a:ext cx="8001056" cy="535785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Стрелка вправо 4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32473"/>
            <a:ext cx="8858280" cy="1125527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ru-RU" sz="2000" dirty="0" smtClean="0"/>
              <a:t>Гоголь рисует идеальное, справедливое общественное устройство – Запорожскую Сечь. Именно в этой среде формируются характеры главных героев повести.</a:t>
            </a:r>
            <a:endParaRPr lang="ru-RU" sz="2000" dirty="0"/>
          </a:p>
        </p:txBody>
      </p:sp>
      <p:pic>
        <p:nvPicPr>
          <p:cNvPr id="5122" name="Picture 2" descr="C:\Documents and Settings\User\Рабочий стол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14290"/>
            <a:ext cx="7724797" cy="579761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Стрелка вправо 4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429264"/>
            <a:ext cx="9144000" cy="1428736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ru-RU" sz="2000" dirty="0" smtClean="0"/>
              <a:t>Основную часть казачества составляли беглые крестьяне, которые построили небольшое укрепление и назвали его Запорожская Сечь, а себя – запорожскими казаками. </a:t>
            </a:r>
          </a:p>
          <a:p>
            <a:pPr marL="88900" indent="0" algn="ctr">
              <a:buNone/>
            </a:pPr>
            <a:endParaRPr lang="ru-RU" sz="2000" dirty="0"/>
          </a:p>
        </p:txBody>
      </p:sp>
      <p:pic>
        <p:nvPicPr>
          <p:cNvPr id="6146" name="Picture 2" descr="C:\Documents and Settings\User\Рабочий стол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14290"/>
            <a:ext cx="7929618" cy="535785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147" name="Picture 3" descr="C:\Documents and Settings\User\Рабочий стол\Безымянны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0"/>
            <a:ext cx="8429684" cy="547169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Стрелка вправо 5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214950"/>
            <a:ext cx="9144000" cy="1500198"/>
          </a:xfrm>
        </p:spPr>
        <p:txBody>
          <a:bodyPr>
            <a:normAutofit/>
          </a:bodyPr>
          <a:lstStyle/>
          <a:p>
            <a:pPr marL="88900" indent="0" algn="ctr">
              <a:buNone/>
            </a:pPr>
            <a:r>
              <a:rPr lang="ru-RU" sz="2000" dirty="0" smtClean="0"/>
              <a:t>Устройство Сечи было простым. В центре располагалась площадь с церковью, рядом находились несколько десятков длинных хат (куреней). Здесь же стояла военная </a:t>
            </a:r>
            <a:r>
              <a:rPr lang="ru-RU" sz="2000" dirty="0" err="1" smtClean="0"/>
              <a:t>пушкарня</a:t>
            </a:r>
            <a:r>
              <a:rPr lang="ru-RU" sz="2000" dirty="0" smtClean="0"/>
              <a:t>, где хранилось оружие, военное хранилище денег и другого казацкого имущества. </a:t>
            </a:r>
            <a:endParaRPr lang="ru-RU" sz="2000" dirty="0"/>
          </a:p>
        </p:txBody>
      </p:sp>
      <p:pic>
        <p:nvPicPr>
          <p:cNvPr id="6" name="Picture 2" descr="C:\Documents and Settings\User\Рабочий стол\ИВШ\сечь\050e0d78437a3e5fadafe6df08c51c3a8e4a5d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8558130" cy="530261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Рисунок 6" descr="http://mglin-krai.narod.ru/Kazaki/Istoriya/SechevayaRad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29718" cy="52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9" name="Стрелка вправо 8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rgbClr val="0000CC"/>
                </a:solidFill>
                <a:latin typeface="Monotype Corsiva" pitchFamily="66" charset="0"/>
              </a:rPr>
              <a:t>Устройство Сечи </a:t>
            </a:r>
            <a:br>
              <a:rPr lang="ru-RU" b="1" dirty="0" smtClean="0">
                <a:solidFill>
                  <a:srgbClr val="0000CC"/>
                </a:solidFill>
                <a:latin typeface="Monotype Corsiva" pitchFamily="66" charset="0"/>
              </a:rPr>
            </a:br>
            <a:endParaRPr lang="ru-RU" b="1" dirty="0">
              <a:solidFill>
                <a:srgbClr val="0000CC"/>
              </a:solidFill>
              <a:latin typeface="Monotype Corsiva" pitchFamily="66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Documents and Settings\User\Рабочий стол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8429684" cy="552953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715016"/>
            <a:ext cx="8229600" cy="982651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/>
              <a:t>Внутренний кош (сечь) представлял собой крепость в виде правильного круга. Вокруг крепости был насыпан вал с башнями. Со стороны степи на валу стоял частокол с башнями для стрельбы.</a:t>
            </a:r>
            <a:endParaRPr lang="ru-RU" sz="2000" dirty="0"/>
          </a:p>
        </p:txBody>
      </p:sp>
      <p:pic>
        <p:nvPicPr>
          <p:cNvPr id="1026" name="Picture 2" descr="C:\Documents and Settings\User\Рабочий стол\Безымянны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40176"/>
            <a:ext cx="8572560" cy="546636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Стрелка вправо 5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661035"/>
            <a:ext cx="9144000" cy="119696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 smtClean="0"/>
              <a:t>Запорожская Сечь представляла собою строгую военную организацию, сторожевой бастион, где проходили выучку молодые казаки. Но были здесь и старые, закаленные в походах и битвах казаки. </a:t>
            </a:r>
          </a:p>
          <a:p>
            <a:endParaRPr lang="ru-RU" sz="2000" dirty="0"/>
          </a:p>
        </p:txBody>
      </p:sp>
      <p:pic>
        <p:nvPicPr>
          <p:cNvPr id="19457" name="Picture 1" descr="C:\Documents and Settings\User\Рабочий стол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8501122" cy="541517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C:\Documents and Settings\User\Рабочий стол\Безымянный.JPG"/>
          <p:cNvPicPr>
            <a:picLocks noChangeAspect="1" noChangeArrowheads="1"/>
          </p:cNvPicPr>
          <p:nvPr/>
        </p:nvPicPr>
        <p:blipFill>
          <a:blip r:embed="rId3" cstate="print"/>
          <a:srcRect l="40833" t="7368" r="18334" b="3766"/>
          <a:stretch>
            <a:fillRect/>
          </a:stretch>
        </p:blipFill>
        <p:spPr bwMode="auto">
          <a:xfrm>
            <a:off x="357158" y="0"/>
            <a:ext cx="4071934" cy="565084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9458" name="Picture 2" descr="C:\Documents and Settings\User\Рабочий стол\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286248" cy="572033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Стрелка вправо 7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Documents and Settings\User\Рабочий стол\Untitled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8572560" cy="582934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072206"/>
            <a:ext cx="9144000" cy="64294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000" dirty="0" smtClean="0"/>
              <a:t>Главным на Сечи был кошевой атаман. Символ власти кошевого атамана — булава. </a:t>
            </a:r>
            <a:endParaRPr lang="ru-RU" sz="2000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875349"/>
            <a:ext cx="9144000" cy="982651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000" i="1" dirty="0" smtClean="0"/>
              <a:t>Курень</a:t>
            </a:r>
            <a:r>
              <a:rPr lang="ru-RU" sz="2000" dirty="0" smtClean="0"/>
              <a:t>(строение)  представлял собой просторный, сплетенный из хвороста шалаш, покрытый сверху лошадиными шкурами, в котором и проживали все казаки этого же </a:t>
            </a:r>
            <a:r>
              <a:rPr lang="ru-RU" sz="2000" i="1" dirty="0" smtClean="0"/>
              <a:t>куреня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16385" name="Picture 1" descr="C:\Documents and Settings\User\Рабочий стол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0"/>
            <a:ext cx="8501122" cy="606296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6386" name="Picture 2" descr="C:\Documents and Settings\User\Рабочий стол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00492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Стрелка вправо 5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User\Рабочий стол\0_3ef5_87623183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29718" cy="535782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2" descr="C:\Documents and Settings\User\Рабочий стол\День_города_1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523976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214950"/>
            <a:ext cx="8929718" cy="164305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2800" i="1" dirty="0" smtClean="0">
                <a:solidFill>
                  <a:srgbClr val="0000CC"/>
                </a:solidFill>
              </a:rPr>
              <a:t>.</a:t>
            </a:r>
            <a:r>
              <a:rPr lang="ru-RU" sz="2800" dirty="0" smtClean="0">
                <a:solidFill>
                  <a:srgbClr val="0000CC"/>
                </a:solidFill>
              </a:rPr>
              <a:t>..</a:t>
            </a:r>
            <a:r>
              <a:rPr lang="ru-RU" sz="2800" i="1" dirty="0" smtClean="0">
                <a:solidFill>
                  <a:srgbClr val="0000CC"/>
                </a:solidFill>
              </a:rPr>
              <a:t>Сечь не любила затруднять себя военными упражнениями и терять время; юношество воспитывалось и образовывалось в ней одним опытом, в самом пылу битв, которые оттого были почти беспрерывны. </a:t>
            </a:r>
          </a:p>
          <a:p>
            <a:pPr algn="ctr">
              <a:buNone/>
            </a:pPr>
            <a:r>
              <a:rPr lang="ru-RU" sz="2800" i="1" dirty="0" smtClean="0">
                <a:solidFill>
                  <a:srgbClr val="0000CC"/>
                </a:solidFill>
              </a:rPr>
              <a:t>Н. Гоголь.</a:t>
            </a:r>
            <a:endParaRPr lang="ru-RU" sz="2000" dirty="0"/>
          </a:p>
        </p:txBody>
      </p:sp>
      <p:pic>
        <p:nvPicPr>
          <p:cNvPr id="6" name="Picture 3" descr="C:\Documents and Settings\User\Рабочий стол\ИВШ\image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85728"/>
            <a:ext cx="1785951" cy="207170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</p:pic>
      <p:sp>
        <p:nvSpPr>
          <p:cNvPr id="10" name="Стрелка вправо 9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6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6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6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803911"/>
            <a:ext cx="8858280" cy="105408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 smtClean="0"/>
              <a:t>Существовали определенные ограничения по возрасту- детей в войско не записывали, хотя на саму Сечь могли принять даже десятилетнего ребенка. Однако в войско зачислялись только те, кому исполнилось 20 лет. </a:t>
            </a:r>
            <a:endParaRPr lang="ru-RU" sz="2000" dirty="0"/>
          </a:p>
        </p:txBody>
      </p:sp>
      <p:pic>
        <p:nvPicPr>
          <p:cNvPr id="12289" name="Picture 1" descr="C:\Documents and Settings\User\Рабочий стол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4"/>
            <a:ext cx="9153525" cy="593885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Стрелка вправо 4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072206"/>
            <a:ext cx="9144000" cy="554023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2000" dirty="0" smtClean="0"/>
              <a:t>В мирное время пьянство на Сечи не возбранялось, однако при объявлении военного положения и в походе за употребление спиртного полагалась смертная казнь.</a:t>
            </a:r>
          </a:p>
          <a:p>
            <a:endParaRPr lang="ru-RU" sz="2000" dirty="0"/>
          </a:p>
        </p:txBody>
      </p:sp>
      <p:pic>
        <p:nvPicPr>
          <p:cNvPr id="10241" name="Picture 1" descr="C:\Documents and Settings\User\Рабочий стол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4333887" cy="600079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42" name="Picture 2" descr="C:\Documents and Settings\User\Рабочий стол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85728"/>
            <a:ext cx="4295786" cy="592935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2357422" y="0"/>
            <a:ext cx="657229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Промежутки 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rgbClr val="0000CC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козаки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почитали скучным занимать изучением какой-нибудь дисциплины, кроме разве стрельбы в цель да изредка конной скачки и гоньбы за зверем в степях и лугах; все прочее время отдавалось гульбе - признаку широкого размета душевной воли.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11" name="Picture 3" descr="C:\Documents and Settings\User\Рабочий стол\ИВШ\image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3" y="214290"/>
            <a:ext cx="1714512" cy="1988833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7358082" y="2071678"/>
            <a:ext cx="14420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ru-RU" sz="2400" i="1" dirty="0" smtClean="0">
                <a:solidFill>
                  <a:srgbClr val="0000CC"/>
                </a:solidFill>
              </a:rPr>
              <a:t>Н. Гоголь.</a:t>
            </a:r>
            <a:endParaRPr lang="ru-RU" sz="2400" dirty="0"/>
          </a:p>
        </p:txBody>
      </p:sp>
      <p:sp>
        <p:nvSpPr>
          <p:cNvPr id="9" name="Стрелка вправо 8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8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7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980"/>
                            </p:stCondLst>
                            <p:childTnLst>
                              <p:par>
                                <p:cTn id="23" presetID="27" presetClass="entr" presetSubtype="0" fill="hold" grpId="2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38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2" grpId="2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875349"/>
            <a:ext cx="9144000" cy="982651"/>
          </a:xfrm>
          <a:effectLst>
            <a:softEdge rad="317500"/>
          </a:effectLst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000" dirty="0" smtClean="0"/>
              <a:t>Единой формы одежды у запорожцев не было. Рубашка, штаны, свитка и шапка - вот , пожалуй, и вся казацкая одежда. Кое-кто, побогаче, носил еще </a:t>
            </a:r>
            <a:r>
              <a:rPr lang="ru-RU" sz="2000" i="1" dirty="0" err="1" smtClean="0"/>
              <a:t>кобеняки</a:t>
            </a:r>
            <a:r>
              <a:rPr lang="ru-RU" sz="2000" i="1" dirty="0" smtClean="0"/>
              <a:t> и </a:t>
            </a:r>
            <a:r>
              <a:rPr lang="ru-RU" sz="2000" i="1" dirty="0" err="1" smtClean="0"/>
              <a:t>кереи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9217" name="Picture 1" descr="C:\Documents and Settings\User\Рабочий стол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3" y="-9525"/>
            <a:ext cx="9229726" cy="601029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Стрелка вправо 4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875349"/>
            <a:ext cx="9144000" cy="982651"/>
          </a:xfrm>
        </p:spPr>
        <p:txBody>
          <a:bodyPr>
            <a:normAutofit lnSpcReduction="10000"/>
          </a:bodyPr>
          <a:lstStyle/>
          <a:p>
            <a:pPr marL="88900" indent="-88900" algn="ctr">
              <a:buNone/>
            </a:pPr>
            <a:r>
              <a:rPr lang="ru-RU" sz="2000" dirty="0" smtClean="0"/>
              <a:t>Войско Запорожское имело на вооружении самое передовое оружие того времени, отобранное у всех народов, с которыми воевали запорожцы. Как истинные рыцари, запорожцы предпочитали всякому другому оружию саблю.</a:t>
            </a:r>
            <a:endParaRPr lang="ru-RU" sz="2000" dirty="0"/>
          </a:p>
        </p:txBody>
      </p:sp>
      <p:pic>
        <p:nvPicPr>
          <p:cNvPr id="5" name="Picture 4" descr="казаки запорожской сечи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43042" y="0"/>
            <a:ext cx="5500726" cy="6056500"/>
          </a:xfrm>
          <a:prstGeom prst="rect">
            <a:avLst/>
          </a:prstGeom>
          <a:noFill/>
        </p:spPr>
      </p:pic>
      <p:pic>
        <p:nvPicPr>
          <p:cNvPr id="8193" name="Picture 1" descr="C:\Documents and Settings\User\Рабочий стол\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8196" y="0"/>
            <a:ext cx="4512630" cy="590073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Стрелка вправо 6"/>
          <p:cNvSpPr/>
          <p:nvPr/>
        </p:nvSpPr>
        <p:spPr>
          <a:xfrm>
            <a:off x="8358188" y="6429375"/>
            <a:ext cx="642937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>
                <a:solidFill>
                  <a:srgbClr val="3D3D3D"/>
                </a:solidFill>
                <a:latin typeface="Tahoma"/>
                <a:ea typeface="Calibri"/>
              </a:rPr>
              <a:t>Прийти на Сечь мог каждый, но тот, кто хотел здесь поселиться, должен был пройти своеобразный воинский экзамен у опытных воинов. Если пришедший был слабым и непригодным к воинской службе, его не принимали и отсылали обратно домой. Прием в Сечь был прост: надо было сказать:</a:t>
            </a:r>
            <a:br>
              <a:rPr lang="ru-RU" dirty="0">
                <a:solidFill>
                  <a:srgbClr val="3D3D3D"/>
                </a:solidFill>
                <a:latin typeface="Tahoma"/>
                <a:ea typeface="Calibri"/>
              </a:rPr>
            </a:br>
            <a:r>
              <a:rPr lang="ru-RU" dirty="0">
                <a:solidFill>
                  <a:srgbClr val="3D3D3D"/>
                </a:solidFill>
                <a:latin typeface="Tahoma"/>
                <a:ea typeface="Calibri"/>
              </a:rPr>
              <a:t>* «Верую в Христа, в святую Троицу» и перекреститься. На Сечи была церковь, куда казаки ходили на службу, хотя никогда не постились.</a:t>
            </a:r>
            <a:br>
              <a:rPr lang="ru-RU" dirty="0">
                <a:solidFill>
                  <a:srgbClr val="3D3D3D"/>
                </a:solidFill>
                <a:latin typeface="Tahoma"/>
                <a:ea typeface="Calibri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94850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/>
          </a:bodyPr>
          <a:lstStyle/>
          <a:p>
            <a:pPr algn="just"/>
            <a:r>
              <a:rPr lang="ru-RU" dirty="0">
                <a:solidFill>
                  <a:srgbClr val="3D3D3D"/>
                </a:solidFill>
                <a:latin typeface="Tahoma"/>
                <a:ea typeface="Calibri"/>
              </a:rPr>
              <a:t>Законов на Сечи было мало, но были они жестокими. Воровство на Сечи считалось бесчестием для всего казачества. Вора привязывали к столбу и каждый, кто проходил мимо, обязан был ударить его дубиной. Не оставались без наказания и казаки, не платившие долг, — должников привязывали к пушке, а потом кто-нибудь из друзей выкупал его. Самая страшная казнь была за смертоубийство — убитого и живого убийцу вместе зарывали в землю.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7925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>
                <a:solidFill>
                  <a:srgbClr val="3D3D3D"/>
                </a:solidFill>
                <a:latin typeface="Tahoma"/>
                <a:ea typeface="Calibri"/>
              </a:rPr>
              <a:t>Войны и суровые условия жизни воспитывали в украинских казаках </a:t>
            </a:r>
            <a:r>
              <a:rPr lang="ru-RU" dirty="0" smtClean="0">
                <a:solidFill>
                  <a:srgbClr val="3D3D3D"/>
                </a:solidFill>
                <a:latin typeface="Tahoma"/>
                <a:ea typeface="Calibri"/>
              </a:rPr>
              <a:t>чувство </a:t>
            </a:r>
            <a:r>
              <a:rPr lang="ru-RU" dirty="0">
                <a:solidFill>
                  <a:srgbClr val="3D3D3D"/>
                </a:solidFill>
                <a:latin typeface="Tahoma"/>
                <a:ea typeface="Calibri"/>
              </a:rPr>
              <a:t>товарищества, братства, мужество и стойкость — все качества, которые должны быть у настоящего воина, готового в любую минуту на самопожертвование. На Сечи придерживались обычаев, которые передавались от отца к сыну, за чем внимательно следили старые казаки. Каждый из запорожцев готов был умереть за свое отечество. Тарас Бульба, произнося речь перед боем, говорил казакам: «Нет уз святее товарищества».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4252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>
                <a:solidFill>
                  <a:srgbClr val="3D3D3D"/>
                </a:solidFill>
                <a:latin typeface="Tahoma"/>
                <a:ea typeface="Calibri"/>
              </a:rPr>
              <a:t>Но Гоголь </a:t>
            </a:r>
            <a:r>
              <a:rPr lang="ru-RU" dirty="0" smtClean="0">
                <a:solidFill>
                  <a:srgbClr val="3D3D3D"/>
                </a:solidFill>
                <a:latin typeface="Tahoma"/>
                <a:ea typeface="Calibri"/>
              </a:rPr>
              <a:t>показывает </a:t>
            </a:r>
            <a:r>
              <a:rPr lang="ru-RU" dirty="0">
                <a:solidFill>
                  <a:srgbClr val="3D3D3D"/>
                </a:solidFill>
                <a:latin typeface="Tahoma"/>
                <a:ea typeface="Calibri"/>
              </a:rPr>
              <a:t>варварские обычаи и нравы запорожцев</a:t>
            </a:r>
            <a:r>
              <a:rPr lang="ru-RU" dirty="0" smtClean="0">
                <a:solidFill>
                  <a:srgbClr val="3D3D3D"/>
                </a:solidFill>
                <a:latin typeface="Tahoma"/>
                <a:ea typeface="Calibri"/>
              </a:rPr>
              <a:t>, </a:t>
            </a:r>
            <a:r>
              <a:rPr lang="ru-RU" dirty="0">
                <a:solidFill>
                  <a:srgbClr val="3D3D3D"/>
                </a:solidFill>
                <a:latin typeface="Tahoma"/>
                <a:ea typeface="Calibri"/>
              </a:rPr>
              <a:t>стихийность поведения и непрочность общественного быта. На </a:t>
            </a:r>
            <a:r>
              <a:rPr lang="ru-RU" dirty="0" smtClean="0">
                <a:solidFill>
                  <a:srgbClr val="3D3D3D"/>
                </a:solidFill>
                <a:latin typeface="Tahoma"/>
                <a:ea typeface="Calibri"/>
              </a:rPr>
              <a:t>Запорожской </a:t>
            </a:r>
            <a:r>
              <a:rPr lang="ru-RU" dirty="0">
                <a:solidFill>
                  <a:srgbClr val="3D3D3D"/>
                </a:solidFill>
                <a:latin typeface="Tahoma"/>
                <a:ea typeface="Calibri"/>
              </a:rPr>
              <a:t>Сечи не было военной школы — </a:t>
            </a:r>
            <a:r>
              <a:rPr lang="ru-RU" dirty="0" smtClean="0">
                <a:solidFill>
                  <a:srgbClr val="3D3D3D"/>
                </a:solidFill>
                <a:latin typeface="Tahoma"/>
                <a:ea typeface="Calibri"/>
              </a:rPr>
              <a:t>«юношество </a:t>
            </a:r>
            <a:r>
              <a:rPr lang="ru-RU" dirty="0">
                <a:solidFill>
                  <a:srgbClr val="3D3D3D"/>
                </a:solidFill>
                <a:latin typeface="Tahoma"/>
                <a:ea typeface="Calibri"/>
              </a:rPr>
              <a:t>воспитывалось и образовывалось в ней одним опытом, в </a:t>
            </a:r>
            <a:r>
              <a:rPr lang="ru-RU" dirty="0" smtClean="0">
                <a:solidFill>
                  <a:srgbClr val="3D3D3D"/>
                </a:solidFill>
                <a:latin typeface="Tahoma"/>
                <a:ea typeface="Calibri"/>
              </a:rPr>
              <a:t>битве. </a:t>
            </a:r>
            <a:r>
              <a:rPr lang="ru-RU" dirty="0">
                <a:solidFill>
                  <a:srgbClr val="3D3D3D"/>
                </a:solidFill>
                <a:latin typeface="Tahoma"/>
                <a:ea typeface="Calibri"/>
              </a:rPr>
              <a:t>Никакую дисциплину, кроме «стрельбы в цель да изредка конной скачки и гоньбы за зверем в степях и лугах», казаки изучать не любили. «Некоторые занимались ремеслами… но большая часть гуляла с утра до вечера».</a:t>
            </a:r>
            <a:br>
              <a:rPr lang="ru-RU" dirty="0">
                <a:solidFill>
                  <a:srgbClr val="3D3D3D"/>
                </a:solidFill>
                <a:latin typeface="Tahoma"/>
                <a:ea typeface="Calibri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1534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/>
              <a:t>Н.В. Гоголь показал </a:t>
            </a:r>
            <a:r>
              <a:rPr lang="ru-RU" dirty="0" smtClean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бесправное положение </a:t>
            </a:r>
            <a:r>
              <a:rPr lang="ru-RU" dirty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женщины, </a:t>
            </a:r>
            <a:r>
              <a:rPr lang="ru-RU" dirty="0" smtClean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их трагическую судьбу, </a:t>
            </a:r>
            <a:r>
              <a:rPr lang="ru-RU" dirty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что подчеркивается в образе матери Остапа и </a:t>
            </a:r>
            <a:r>
              <a:rPr lang="ru-RU" dirty="0" err="1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Андрия</a:t>
            </a:r>
            <a:r>
              <a:rPr lang="ru-RU" dirty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. </a:t>
            </a:r>
            <a:r>
              <a:rPr lang="ru-RU" dirty="0" smtClean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Воспевая Запорожскую Сечь, </a:t>
            </a:r>
            <a:r>
              <a:rPr lang="ru-RU" dirty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Гоголь осуждал крепостничество, угнетение, любое подавление человеческой личности. </a:t>
            </a:r>
            <a:endParaRPr lang="ru-RU" dirty="0" smtClean="0">
              <a:solidFill>
                <a:srgbClr val="3D3D3D"/>
              </a:solidFill>
              <a:latin typeface="Tahoma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Страницы повести «Тарас Бульба» </a:t>
            </a:r>
            <a:r>
              <a:rPr lang="ru-RU" dirty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посвящены героизму людей из народа, их представлениям о честности, справедливости, долге. </a:t>
            </a:r>
            <a:endParaRPr lang="ru-RU" dirty="0" smtClean="0">
              <a:solidFill>
                <a:srgbClr val="3D3D3D"/>
              </a:solidFill>
              <a:latin typeface="Tahoma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Запорожская </a:t>
            </a:r>
            <a:r>
              <a:rPr lang="ru-RU" dirty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вольница, непритязательный быт, разгульные обычаи, строгие законы закаляли и воспитывали казаков. Они становились храбрыми и бесстрашными, выносливыми и умелыми защитниками веры и своего народа.</a:t>
            </a:r>
            <a:br>
              <a:rPr lang="ru-RU" dirty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</a:br>
            <a:r>
              <a:rPr lang="ru-RU" u="sng" dirty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«Победить или погибнуть» — такой девиз казаки писали на своем оружии</a:t>
            </a:r>
            <a:r>
              <a:rPr lang="ru-RU" u="sng" dirty="0" smtClean="0">
                <a:solidFill>
                  <a:srgbClr val="3D3D3D"/>
                </a:solidFill>
                <a:latin typeface="Tahoma"/>
                <a:ea typeface="Calibri"/>
                <a:cs typeface="Times New Roman"/>
              </a:rPr>
              <a:t>.</a:t>
            </a:r>
            <a:endParaRPr lang="ru-RU" sz="3600" u="sng" dirty="0">
              <a:ea typeface="Calibri"/>
              <a:cs typeface="Times New Roman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2405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Крылатые фразы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«Я тебя породил, я тебя и убью!»</a:t>
            </a:r>
          </a:p>
          <a:p>
            <a:r>
              <a:rPr lang="ru-RU" dirty="0" smtClean="0"/>
              <a:t>«Есть ещё порох в пороховницах?!»</a:t>
            </a:r>
          </a:p>
          <a:p>
            <a:r>
              <a:rPr lang="ru-RU" dirty="0" smtClean="0"/>
              <a:t>«Терпи, казак, — атаманом будешь!»</a:t>
            </a:r>
          </a:p>
          <a:p>
            <a:r>
              <a:rPr lang="ru-RU" dirty="0" smtClean="0"/>
              <a:t>«А видите вот эту саблю? Вот ваша матерь!»</a:t>
            </a:r>
          </a:p>
          <a:p>
            <a:r>
              <a:rPr lang="ru-RU" dirty="0" smtClean="0"/>
              <a:t>«Нет уз святее товарищества!»</a:t>
            </a:r>
          </a:p>
          <a:p>
            <a:r>
              <a:rPr lang="ru-RU" dirty="0" smtClean="0"/>
              <a:t>«Что, сынку, помогли тебе твои ляхи</a:t>
            </a:r>
            <a:r>
              <a:rPr lang="ru-RU" dirty="0" smtClean="0"/>
              <a:t>?»</a:t>
            </a:r>
          </a:p>
          <a:p>
            <a:endParaRPr lang="ru-RU" dirty="0" smtClean="0"/>
          </a:p>
          <a:p>
            <a:r>
              <a:rPr lang="ru-RU" dirty="0" smtClean="0"/>
              <a:t>Крылатые выражения связаны с жизнью казаков, </a:t>
            </a:r>
            <a:r>
              <a:rPr lang="ru-RU" smtClean="0"/>
              <a:t>с нравственными правилами </a:t>
            </a:r>
            <a:r>
              <a:rPr lang="ru-RU" dirty="0" smtClean="0"/>
              <a:t>. 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64F8-A98E-4897-B778-60E5B02F459C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793</TotalTime>
  <Words>1218</Words>
  <Application>Microsoft Office PowerPoint</Application>
  <PresentationFormat>Экран (4:3)</PresentationFormat>
  <Paragraphs>89</Paragraphs>
  <Slides>25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Цель</vt:lpstr>
      <vt:lpstr>Задачи</vt:lpstr>
      <vt:lpstr>Слайд 4</vt:lpstr>
      <vt:lpstr>Биография</vt:lpstr>
      <vt:lpstr>История создания повести Н.В. Гоголя «Тарас Бульба»</vt:lpstr>
      <vt:lpstr>Слайд 7</vt:lpstr>
      <vt:lpstr>Слайд 8</vt:lpstr>
      <vt:lpstr>Слайд 9</vt:lpstr>
      <vt:lpstr>Устройство Сечи  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Крылатые фразы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Системный блок 10</cp:lastModifiedBy>
  <cp:revision>99</cp:revision>
  <dcterms:created xsi:type="dcterms:W3CDTF">2012-11-19T08:20:38Z</dcterms:created>
  <dcterms:modified xsi:type="dcterms:W3CDTF">2016-05-26T10:03:23Z</dcterms:modified>
</cp:coreProperties>
</file>